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f3591dc8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f3591dc8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6bcc714f4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bcc714f4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6bcc714f4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bcc714f4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6bcc714f4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bcc714f4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f3591dc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f3591dc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6bcc714f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bcc714f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6bcc714f4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bcc714f4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6bcc714f4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bcc714f4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6bcc714f4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6bcc714f4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6bcc714f4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bcc714f4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6bcc714f4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bcc714f4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6bcc714f4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bcc714f4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458200" y="445075"/>
            <a:ext cx="5374200" cy="4123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zinelibraries.info/wiki/zluc-2019-salt-lake/zine-union-catalog-part-1/" TargetMode="External"/><Relationship Id="rId4" Type="http://schemas.openxmlformats.org/officeDocument/2006/relationships/hyperlink" Target="http://zinelibraries.info/wiki/zluc-2019-salt-lake/zine-union-catalog-part-2/" TargetMode="External"/><Relationship Id="rId5" Type="http://schemas.openxmlformats.org/officeDocument/2006/relationships/image" Target="../media/image12.png"/><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hyperlink" Target="http://zinecats.tumblr.com/post/118250187807/farfel-is-paws-on-with-are-you-there-god-its" TargetMode="External"/><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lowereastsidelibrarian.info/talks/2019/uwmilwaukee" TargetMode="External"/><Relationship Id="rId4" Type="http://schemas.openxmlformats.org/officeDocument/2006/relationships/image" Target="../media/image2.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6268650" y="4568875"/>
            <a:ext cx="25638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a:t>
            </a:r>
            <a:endParaRPr sz="1800">
              <a:solidFill>
                <a:srgbClr val="CC0000"/>
              </a:solidFill>
            </a:endParaRPr>
          </a:p>
        </p:txBody>
      </p:sp>
      <p:sp>
        <p:nvSpPr>
          <p:cNvPr id="55" name="Google Shape;55;p13"/>
          <p:cNvSpPr txBox="1"/>
          <p:nvPr>
            <p:ph idx="1" type="body"/>
          </p:nvPr>
        </p:nvSpPr>
        <p:spPr>
          <a:xfrm>
            <a:off x="3458250" y="741400"/>
            <a:ext cx="5374200" cy="366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br>
              <a:rPr lang="en" sz="2400">
                <a:solidFill>
                  <a:srgbClr val="CC0000"/>
                </a:solidFill>
              </a:rPr>
            </a:br>
            <a:r>
              <a:rPr lang="en" sz="3600">
                <a:solidFill>
                  <a:srgbClr val="CC0000"/>
                </a:solidFill>
              </a:rPr>
              <a:t>Zine Union Catalog</a:t>
            </a:r>
            <a:endParaRPr sz="3600">
              <a:solidFill>
                <a:srgbClr val="CC0000"/>
              </a:solidFill>
            </a:endParaRPr>
          </a:p>
          <a:p>
            <a:pPr indent="0" lvl="0" marL="0" rtl="0" algn="ctr">
              <a:spcBef>
                <a:spcPts val="1600"/>
              </a:spcBef>
              <a:spcAft>
                <a:spcPts val="0"/>
              </a:spcAft>
              <a:buNone/>
            </a:pPr>
            <a:r>
              <a:rPr lang="en" sz="3000">
                <a:solidFill>
                  <a:srgbClr val="000000"/>
                </a:solidFill>
              </a:rPr>
              <a:t>A Brief History of Presentations Given by Lauren and Jenna During the MADH Program</a:t>
            </a:r>
            <a:endParaRPr sz="3000">
              <a:solidFill>
                <a:srgbClr val="000000"/>
              </a:solidFill>
            </a:endParaRPr>
          </a:p>
          <a:p>
            <a:pPr indent="0" lvl="0" marL="0" rtl="0" algn="ctr">
              <a:lnSpc>
                <a:spcPct val="100000"/>
              </a:lnSpc>
              <a:spcBef>
                <a:spcPts val="1600"/>
              </a:spcBef>
              <a:spcAft>
                <a:spcPts val="0"/>
              </a:spcAft>
              <a:buNone/>
            </a:pPr>
            <a:r>
              <a:t/>
            </a:r>
            <a:endParaRPr i="1">
              <a:solidFill>
                <a:srgbClr val="000000"/>
              </a:solidFill>
            </a:endParaRPr>
          </a:p>
        </p:txBody>
      </p:sp>
      <p:pic>
        <p:nvPicPr>
          <p:cNvPr id="56" name="Google Shape;56;p13"/>
          <p:cNvPicPr preferRelativeResize="0"/>
          <p:nvPr/>
        </p:nvPicPr>
        <p:blipFill>
          <a:blip r:embed="rId3">
            <a:alphaModFix/>
          </a:blip>
          <a:stretch>
            <a:fillRect/>
          </a:stretch>
        </p:blipFill>
        <p:spPr>
          <a:xfrm>
            <a:off x="-57150" y="741389"/>
            <a:ext cx="3660722" cy="36607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idx="1" type="body"/>
          </p:nvPr>
        </p:nvSpPr>
        <p:spPr>
          <a:xfrm>
            <a:off x="175725" y="180925"/>
            <a:ext cx="6358500" cy="47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rPr>
              <a:t>Zine Librarians unConference (ZLuC)</a:t>
            </a:r>
            <a:endParaRPr sz="2400">
              <a:solidFill>
                <a:srgbClr val="CC0000"/>
              </a:solidFill>
            </a:endParaRPr>
          </a:p>
          <a:p>
            <a:pPr indent="0" lvl="0" marL="0" rtl="0" algn="ctr">
              <a:spcBef>
                <a:spcPts val="1600"/>
              </a:spcBef>
              <a:spcAft>
                <a:spcPts val="0"/>
              </a:spcAft>
              <a:buNone/>
            </a:pPr>
            <a:r>
              <a:rPr lang="en" sz="2400">
                <a:solidFill>
                  <a:srgbClr val="000000"/>
                </a:solidFill>
              </a:rPr>
              <a:t>Salt Lake City</a:t>
            </a:r>
            <a:r>
              <a:rPr lang="en" sz="2400">
                <a:solidFill>
                  <a:srgbClr val="000000"/>
                </a:solidFill>
              </a:rPr>
              <a:t>, UT - July, 2019</a:t>
            </a:r>
            <a:endParaRPr sz="2400">
              <a:solidFill>
                <a:srgbClr val="000000"/>
              </a:solidFill>
            </a:endParaRPr>
          </a:p>
          <a:p>
            <a:pPr indent="-342900" lvl="0" marL="457200" rtl="0" algn="l">
              <a:spcBef>
                <a:spcPts val="1600"/>
              </a:spcBef>
              <a:spcAft>
                <a:spcPts val="0"/>
              </a:spcAft>
              <a:buClr>
                <a:srgbClr val="000000"/>
              </a:buClr>
              <a:buSzPts val="1800"/>
              <a:buAutoNum type="arabicPeriod"/>
            </a:pPr>
            <a:r>
              <a:rPr lang="en">
                <a:solidFill>
                  <a:srgbClr val="000000"/>
                </a:solidFill>
              </a:rPr>
              <a:t>Friday, July 19th Zine Union Catalog - YAK pt. 1</a:t>
            </a:r>
            <a:endParaRPr>
              <a:solidFill>
                <a:srgbClr val="000000"/>
              </a:solidFill>
            </a:endParaRPr>
          </a:p>
          <a:p>
            <a:pPr indent="0" lvl="0" marL="0" rtl="0" algn="l">
              <a:spcBef>
                <a:spcPts val="1600"/>
              </a:spcBef>
              <a:spcAft>
                <a:spcPts val="0"/>
              </a:spcAft>
              <a:buNone/>
            </a:pPr>
            <a:r>
              <a:rPr lang="en" u="sng">
                <a:solidFill>
                  <a:schemeClr val="hlink"/>
                </a:solidFill>
                <a:hlinkClick r:id="rId3"/>
              </a:rPr>
              <a:t>http://zinelibraries.info/wiki/zluc-2019-salt-lake/zine-union-catalog-part-1/</a:t>
            </a:r>
            <a:r>
              <a:rPr lang="en">
                <a:solidFill>
                  <a:srgbClr val="000000"/>
                </a:solidFill>
              </a:rPr>
              <a:t> </a:t>
            </a:r>
            <a:endParaRPr>
              <a:solidFill>
                <a:srgbClr val="000000"/>
              </a:solidFill>
            </a:endParaRPr>
          </a:p>
          <a:p>
            <a:pPr indent="-342900" lvl="0" marL="457200" rtl="0" algn="l">
              <a:spcBef>
                <a:spcPts val="1600"/>
              </a:spcBef>
              <a:spcAft>
                <a:spcPts val="0"/>
              </a:spcAft>
              <a:buClr>
                <a:srgbClr val="000000"/>
              </a:buClr>
              <a:buSzPts val="1800"/>
              <a:buAutoNum type="arabicPeriod"/>
            </a:pPr>
            <a:r>
              <a:rPr lang="en">
                <a:solidFill>
                  <a:srgbClr val="000000"/>
                </a:solidFill>
              </a:rPr>
              <a:t>Friday, July 19th Zine Union Catalog - YAK pt. 2</a:t>
            </a:r>
            <a:endParaRPr>
              <a:solidFill>
                <a:srgbClr val="000000"/>
              </a:solidFill>
            </a:endParaRPr>
          </a:p>
          <a:p>
            <a:pPr indent="0" lvl="0" marL="0" rtl="0" algn="l">
              <a:spcBef>
                <a:spcPts val="1600"/>
              </a:spcBef>
              <a:spcAft>
                <a:spcPts val="0"/>
              </a:spcAft>
              <a:buNone/>
            </a:pPr>
            <a:r>
              <a:rPr lang="en" u="sng">
                <a:solidFill>
                  <a:schemeClr val="hlink"/>
                </a:solidFill>
                <a:hlinkClick r:id="rId4"/>
              </a:rPr>
              <a:t>http://zinelibraries.info/wiki/zluc-2019-salt-lake/zine-union-catalog-part-2/</a:t>
            </a:r>
            <a:r>
              <a:rPr lang="en">
                <a:solidFill>
                  <a:srgbClr val="000000"/>
                </a:solidFill>
              </a:rPr>
              <a:t>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lang="en">
                <a:solidFill>
                  <a:srgbClr val="000000"/>
                </a:solidFill>
              </a:rPr>
              <a:t>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128" name="Google Shape;128;p22"/>
          <p:cNvPicPr preferRelativeResize="0"/>
          <p:nvPr/>
        </p:nvPicPr>
        <p:blipFill>
          <a:blip r:embed="rId5">
            <a:alphaModFix/>
          </a:blip>
          <a:stretch>
            <a:fillRect/>
          </a:stretch>
        </p:blipFill>
        <p:spPr>
          <a:xfrm>
            <a:off x="7188825" y="180924"/>
            <a:ext cx="1643578" cy="1643578"/>
          </a:xfrm>
          <a:prstGeom prst="rect">
            <a:avLst/>
          </a:prstGeom>
          <a:noFill/>
          <a:ln>
            <a:noFill/>
          </a:ln>
        </p:spPr>
      </p:pic>
      <p:sp>
        <p:nvSpPr>
          <p:cNvPr id="129" name="Google Shape;129;p22"/>
          <p:cNvSpPr txBox="1"/>
          <p:nvPr>
            <p:ph type="title"/>
          </p:nvPr>
        </p:nvSpPr>
        <p:spPr>
          <a:xfrm>
            <a:off x="6277900" y="4568875"/>
            <a:ext cx="25545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#zluc </a:t>
            </a:r>
            <a:endParaRPr sz="1800">
              <a:solidFill>
                <a:srgbClr val="CC0000"/>
              </a:solidFill>
            </a:endParaRPr>
          </a:p>
          <a:p>
            <a:pPr indent="0" lvl="0" marL="0" rtl="0" algn="l">
              <a:lnSpc>
                <a:spcPct val="115000"/>
              </a:lnSpc>
              <a:spcBef>
                <a:spcPts val="0"/>
              </a:spcBef>
              <a:spcAft>
                <a:spcPts val="0"/>
              </a:spcAft>
              <a:buNone/>
            </a:pPr>
            <a:r>
              <a:t/>
            </a:r>
            <a:endParaRPr sz="1800">
              <a:solidFill>
                <a:srgbClr val="CC0000"/>
              </a:solidFill>
            </a:endParaRPr>
          </a:p>
        </p:txBody>
      </p:sp>
      <p:pic>
        <p:nvPicPr>
          <p:cNvPr id="130" name="Google Shape;130;p22"/>
          <p:cNvPicPr preferRelativeResize="0"/>
          <p:nvPr/>
        </p:nvPicPr>
        <p:blipFill>
          <a:blip r:embed="rId6">
            <a:alphaModFix/>
          </a:blip>
          <a:stretch>
            <a:fillRect/>
          </a:stretch>
        </p:blipFill>
        <p:spPr>
          <a:xfrm>
            <a:off x="6534224" y="2071553"/>
            <a:ext cx="2554500" cy="14535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idx="1" type="body"/>
          </p:nvPr>
        </p:nvSpPr>
        <p:spPr>
          <a:xfrm>
            <a:off x="175725" y="180925"/>
            <a:ext cx="6606900" cy="4388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400">
                <a:solidFill>
                  <a:srgbClr val="CC0000"/>
                </a:solidFill>
              </a:rPr>
              <a:t>Computers in Libraries</a:t>
            </a:r>
            <a:endParaRPr sz="2400">
              <a:solidFill>
                <a:srgbClr val="CC0000"/>
              </a:solidFill>
            </a:endParaRPr>
          </a:p>
          <a:p>
            <a:pPr indent="0" lvl="0" marL="0" rtl="0" algn="ctr">
              <a:lnSpc>
                <a:spcPct val="100000"/>
              </a:lnSpc>
              <a:spcBef>
                <a:spcPts val="1600"/>
              </a:spcBef>
              <a:spcAft>
                <a:spcPts val="0"/>
              </a:spcAft>
              <a:buNone/>
            </a:pPr>
            <a:r>
              <a:rPr lang="en" sz="2400">
                <a:solidFill>
                  <a:srgbClr val="000000"/>
                </a:solidFill>
              </a:rPr>
              <a:t>Washington, DC April, 2020 (proposed)</a:t>
            </a:r>
            <a:endParaRPr sz="2400">
              <a:solidFill>
                <a:srgbClr val="000000"/>
              </a:solidFill>
            </a:endParaRPr>
          </a:p>
          <a:p>
            <a:pPr indent="0" lvl="0" marL="0" rtl="0" algn="l">
              <a:spcBef>
                <a:spcPts val="1600"/>
              </a:spcBef>
              <a:spcAft>
                <a:spcPts val="0"/>
              </a:spcAft>
              <a:buNone/>
            </a:pPr>
            <a:r>
              <a:rPr b="1" lang="en" sz="1400">
                <a:solidFill>
                  <a:srgbClr val="000000"/>
                </a:solidFill>
              </a:rPr>
              <a:t>Herding Catalogs &amp; Harmonizing Heavy Metadata: Building the Zine Union Catalog</a:t>
            </a:r>
            <a:r>
              <a:rPr lang="en" sz="1400">
                <a:solidFill>
                  <a:srgbClr val="000000"/>
                </a:solidFill>
              </a:rPr>
              <a:t> - Presenters Jenna Freedman and Lauren Kehoe, in collaboration with other zine librarians, developed a union union catalog for zines, ZineCat. The catalog is built in the open source DAM, CollectiveAccess, and harmonizes disparate metadata from six collections: one public library, one academic library, one academic archive, two community zine libraries, and one digital zine library and archive. Jenna and Lauren will present on the ongoing development of ZineCat. Participants will receive an overview of the project and catalog, how it's developed, where it's headed, and how the project both used an open source DAM platform to aggregate open data and how the project grapples with the problems inherent in sharing information online (i.e. with respect to zine author anonymity and identities, etc.). Participants will also be introduced to the Zine Librarians Code of Ethics and will make their own zines, as well as create metadata for their self-publications.</a:t>
            </a:r>
            <a:endParaRPr sz="1400">
              <a:solidFill>
                <a:srgbClr val="000000"/>
              </a:solidFill>
            </a:endParaRPr>
          </a:p>
          <a:p>
            <a:pPr indent="0" lvl="0" marL="0" rtl="0" algn="l">
              <a:spcBef>
                <a:spcPts val="1600"/>
              </a:spcBef>
              <a:spcAft>
                <a:spcPts val="0"/>
              </a:spcAft>
              <a:buNone/>
            </a:pPr>
            <a:r>
              <a:rPr lang="en">
                <a:solidFill>
                  <a:srgbClr val="000000"/>
                </a:solidFill>
              </a:rPr>
              <a:t>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136" name="Google Shape;136;p23"/>
          <p:cNvPicPr preferRelativeResize="0"/>
          <p:nvPr/>
        </p:nvPicPr>
        <p:blipFill>
          <a:blip r:embed="rId3">
            <a:alphaModFix/>
          </a:blip>
          <a:stretch>
            <a:fillRect/>
          </a:stretch>
        </p:blipFill>
        <p:spPr>
          <a:xfrm>
            <a:off x="7188825" y="180924"/>
            <a:ext cx="1643578" cy="1643578"/>
          </a:xfrm>
          <a:prstGeom prst="rect">
            <a:avLst/>
          </a:prstGeom>
          <a:noFill/>
          <a:ln>
            <a:noFill/>
          </a:ln>
        </p:spPr>
      </p:pic>
      <p:sp>
        <p:nvSpPr>
          <p:cNvPr id="137" name="Google Shape;137;p23"/>
          <p:cNvSpPr txBox="1"/>
          <p:nvPr>
            <p:ph type="title"/>
          </p:nvPr>
        </p:nvSpPr>
        <p:spPr>
          <a:xfrm>
            <a:off x="5238200" y="4568875"/>
            <a:ext cx="35943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#ComputersInLibraries</a:t>
            </a:r>
            <a:endParaRPr sz="1800">
              <a:solidFill>
                <a:srgbClr val="CC0000"/>
              </a:solidFill>
            </a:endParaRPr>
          </a:p>
          <a:p>
            <a:pPr indent="0" lvl="0" marL="0" rtl="0" algn="l">
              <a:lnSpc>
                <a:spcPct val="115000"/>
              </a:lnSpc>
              <a:spcBef>
                <a:spcPts val="0"/>
              </a:spcBef>
              <a:spcAft>
                <a:spcPts val="0"/>
              </a:spcAft>
              <a:buNone/>
            </a:pPr>
            <a:r>
              <a:t/>
            </a:r>
            <a:endParaRPr sz="1800">
              <a:solidFill>
                <a:srgbClr val="CC0000"/>
              </a:solidFill>
            </a:endParaRPr>
          </a:p>
        </p:txBody>
      </p:sp>
      <p:sp>
        <p:nvSpPr>
          <p:cNvPr id="138" name="Google Shape;13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9" name="Google Shape;139;p23"/>
          <p:cNvPicPr preferRelativeResize="0"/>
          <p:nvPr/>
        </p:nvPicPr>
        <p:blipFill>
          <a:blip r:embed="rId4">
            <a:alphaModFix/>
          </a:blip>
          <a:stretch>
            <a:fillRect/>
          </a:stretch>
        </p:blipFill>
        <p:spPr>
          <a:xfrm>
            <a:off x="7005851" y="2381925"/>
            <a:ext cx="2009511" cy="466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6268650" y="4568875"/>
            <a:ext cx="25638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a:t>
            </a:r>
            <a:endParaRPr sz="1800">
              <a:solidFill>
                <a:srgbClr val="CC0000"/>
              </a:solidFill>
            </a:endParaRPr>
          </a:p>
        </p:txBody>
      </p:sp>
      <p:pic>
        <p:nvPicPr>
          <p:cNvPr id="145" name="Google Shape;145;p24"/>
          <p:cNvPicPr preferRelativeResize="0"/>
          <p:nvPr/>
        </p:nvPicPr>
        <p:blipFill>
          <a:blip r:embed="rId3">
            <a:alphaModFix/>
          </a:blip>
          <a:stretch>
            <a:fillRect/>
          </a:stretch>
        </p:blipFill>
        <p:spPr>
          <a:xfrm>
            <a:off x="5171725" y="741389"/>
            <a:ext cx="3660722" cy="3660722"/>
          </a:xfrm>
          <a:prstGeom prst="rect">
            <a:avLst/>
          </a:prstGeom>
          <a:noFill/>
          <a:ln>
            <a:noFill/>
          </a:ln>
        </p:spPr>
      </p:pic>
      <p:sp>
        <p:nvSpPr>
          <p:cNvPr id="146" name="Google Shape;14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7" name="Google Shape;147;p24">
            <a:hlinkClick r:id="rId4"/>
          </p:cNvPr>
          <p:cNvPicPr preferRelativeResize="0"/>
          <p:nvPr/>
        </p:nvPicPr>
        <p:blipFill>
          <a:blip r:embed="rId5">
            <a:alphaModFix/>
          </a:blip>
          <a:stretch>
            <a:fillRect/>
          </a:stretch>
        </p:blipFill>
        <p:spPr>
          <a:xfrm>
            <a:off x="867900" y="152400"/>
            <a:ext cx="3613905" cy="4838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 type="body"/>
          </p:nvPr>
        </p:nvSpPr>
        <p:spPr>
          <a:xfrm>
            <a:off x="175725" y="180925"/>
            <a:ext cx="5913000" cy="47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rPr>
              <a:t>CUNY Graduate Center Digital Showcase</a:t>
            </a:r>
            <a:endParaRPr sz="2400">
              <a:solidFill>
                <a:srgbClr val="CC0000"/>
              </a:solidFill>
            </a:endParaRPr>
          </a:p>
          <a:p>
            <a:pPr indent="0" lvl="0" marL="0" rtl="0" algn="ctr">
              <a:spcBef>
                <a:spcPts val="1600"/>
              </a:spcBef>
              <a:spcAft>
                <a:spcPts val="0"/>
              </a:spcAft>
              <a:buNone/>
            </a:pPr>
            <a:r>
              <a:rPr lang="en" sz="2400">
                <a:solidFill>
                  <a:srgbClr val="000000"/>
                </a:solidFill>
              </a:rPr>
              <a:t>New York, NY - May, 2018</a:t>
            </a:r>
            <a:endParaRPr sz="2400">
              <a:solidFill>
                <a:srgbClr val="000000"/>
              </a:solidFill>
            </a:endParaRPr>
          </a:p>
          <a:p>
            <a:pPr indent="0" lvl="0" marL="0" rtl="0" algn="l">
              <a:spcBef>
                <a:spcPts val="1600"/>
              </a:spcBef>
              <a:spcAft>
                <a:spcPts val="0"/>
              </a:spcAft>
              <a:buNone/>
            </a:pPr>
            <a:r>
              <a:rPr lang="en">
                <a:solidFill>
                  <a:srgbClr val="000000"/>
                </a:solidFill>
              </a:rPr>
              <a:t>A year after the ZineCat team presented on their accomplishments from the Digital Humanities Praxis course, Lauren presented an update to the greater GC community on the work completed during the Interactive Technology &amp; Pedagogy courses.  At this point, focus on developing the project was on: </a:t>
            </a:r>
            <a:endParaRPr>
              <a:solidFill>
                <a:schemeClr val="dk1"/>
              </a:solidFill>
            </a:endParaRPr>
          </a:p>
          <a:p>
            <a:pPr indent="-342900" lvl="0" marL="914400" rtl="0" algn="l">
              <a:spcBef>
                <a:spcPts val="1600"/>
              </a:spcBef>
              <a:spcAft>
                <a:spcPts val="0"/>
              </a:spcAft>
              <a:buClr>
                <a:schemeClr val="dk1"/>
              </a:buClr>
              <a:buSzPts val="1800"/>
              <a:buChar char="●"/>
            </a:pPr>
            <a:r>
              <a:rPr lang="en">
                <a:solidFill>
                  <a:schemeClr val="dk1"/>
                </a:solidFill>
              </a:rPr>
              <a:t>Project management</a:t>
            </a:r>
            <a:endParaRPr>
              <a:solidFill>
                <a:schemeClr val="dk1"/>
              </a:solidFill>
            </a:endParaRPr>
          </a:p>
          <a:p>
            <a:pPr indent="-342900" lvl="0" marL="914400" rtl="0" algn="l">
              <a:spcBef>
                <a:spcPts val="0"/>
              </a:spcBef>
              <a:spcAft>
                <a:spcPts val="0"/>
              </a:spcAft>
              <a:buClr>
                <a:schemeClr val="dk1"/>
              </a:buClr>
              <a:buSzPts val="1800"/>
              <a:buChar char="●"/>
            </a:pPr>
            <a:r>
              <a:rPr lang="en">
                <a:solidFill>
                  <a:schemeClr val="dk1"/>
                </a:solidFill>
              </a:rPr>
              <a:t>Decision-making</a:t>
            </a:r>
            <a:endParaRPr>
              <a:solidFill>
                <a:schemeClr val="dk1"/>
              </a:solidFill>
            </a:endParaRPr>
          </a:p>
          <a:p>
            <a:pPr indent="-342900" lvl="0" marL="914400" rtl="0" algn="l">
              <a:spcBef>
                <a:spcPts val="0"/>
              </a:spcBef>
              <a:spcAft>
                <a:spcPts val="0"/>
              </a:spcAft>
              <a:buClr>
                <a:schemeClr val="dk1"/>
              </a:buClr>
              <a:buSzPts val="1800"/>
              <a:buChar char="●"/>
            </a:pPr>
            <a:r>
              <a:rPr lang="en">
                <a:solidFill>
                  <a:schemeClr val="dk1"/>
                </a:solidFill>
              </a:rPr>
              <a:t>Grant writing</a:t>
            </a:r>
            <a:endParaRPr>
              <a:solidFill>
                <a:schemeClr val="dk1"/>
              </a:solidFill>
            </a:endParaRPr>
          </a:p>
          <a:p>
            <a:pPr indent="-342900" lvl="0" marL="914400" rtl="0" algn="l">
              <a:spcBef>
                <a:spcPts val="0"/>
              </a:spcBef>
              <a:spcAft>
                <a:spcPts val="0"/>
              </a:spcAft>
              <a:buClr>
                <a:schemeClr val="dk1"/>
              </a:buClr>
              <a:buSzPts val="1800"/>
              <a:buChar char="●"/>
            </a:pPr>
            <a:r>
              <a:rPr lang="en">
                <a:solidFill>
                  <a:schemeClr val="dk1"/>
                </a:solidFill>
              </a:rPr>
              <a:t>Reconnecting/reporting back to zine librarians</a:t>
            </a:r>
            <a:r>
              <a:rPr lang="en">
                <a:solidFill>
                  <a:srgbClr val="000000"/>
                </a:solidFill>
              </a:rPr>
              <a:t>     </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62" name="Google Shape;62;p14"/>
          <p:cNvPicPr preferRelativeResize="0"/>
          <p:nvPr/>
        </p:nvPicPr>
        <p:blipFill>
          <a:blip r:embed="rId3">
            <a:alphaModFix/>
          </a:blip>
          <a:stretch>
            <a:fillRect/>
          </a:stretch>
        </p:blipFill>
        <p:spPr>
          <a:xfrm>
            <a:off x="7377575" y="180924"/>
            <a:ext cx="1643578" cy="1643578"/>
          </a:xfrm>
          <a:prstGeom prst="rect">
            <a:avLst/>
          </a:prstGeom>
          <a:noFill/>
          <a:ln>
            <a:noFill/>
          </a:ln>
        </p:spPr>
      </p:pic>
      <p:sp>
        <p:nvSpPr>
          <p:cNvPr id="63" name="Google Shape;63;p14"/>
          <p:cNvSpPr txBox="1"/>
          <p:nvPr>
            <p:ph type="title"/>
          </p:nvPr>
        </p:nvSpPr>
        <p:spPr>
          <a:xfrm>
            <a:off x="6277900" y="4568875"/>
            <a:ext cx="25545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a:t>
            </a:r>
            <a:r>
              <a:rPr lang="en" sz="1800">
                <a:solidFill>
                  <a:srgbClr val="CC0000"/>
                </a:solidFill>
              </a:rPr>
              <a:t>#digitalgc </a:t>
            </a:r>
            <a:endParaRPr sz="1800">
              <a:solidFill>
                <a:srgbClr val="CC0000"/>
              </a:solidFill>
            </a:endParaRPr>
          </a:p>
          <a:p>
            <a:pPr indent="0" lvl="0" marL="0" rtl="0" algn="l">
              <a:lnSpc>
                <a:spcPct val="115000"/>
              </a:lnSpc>
              <a:spcBef>
                <a:spcPts val="0"/>
              </a:spcBef>
              <a:spcAft>
                <a:spcPts val="0"/>
              </a:spcAft>
              <a:buNone/>
            </a:pPr>
            <a:r>
              <a:t/>
            </a:r>
            <a:endParaRPr sz="1800">
              <a:solidFill>
                <a:srgbClr val="CC0000"/>
              </a:solidFill>
            </a:endParaRPr>
          </a:p>
        </p:txBody>
      </p:sp>
      <p:pic>
        <p:nvPicPr>
          <p:cNvPr id="64" name="Google Shape;64;p14"/>
          <p:cNvPicPr preferRelativeResize="0"/>
          <p:nvPr/>
        </p:nvPicPr>
        <p:blipFill>
          <a:blip r:embed="rId4">
            <a:alphaModFix/>
          </a:blip>
          <a:stretch>
            <a:fillRect/>
          </a:stretch>
        </p:blipFill>
        <p:spPr>
          <a:xfrm>
            <a:off x="6277900" y="1824500"/>
            <a:ext cx="2554499" cy="2554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idx="1" type="body"/>
          </p:nvPr>
        </p:nvSpPr>
        <p:spPr>
          <a:xfrm>
            <a:off x="2559450" y="221550"/>
            <a:ext cx="5913000" cy="47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rPr>
              <a:t>Zine Librarians unConference (ZLuC)</a:t>
            </a:r>
            <a:endParaRPr sz="2400">
              <a:solidFill>
                <a:srgbClr val="CC0000"/>
              </a:solidFill>
            </a:endParaRPr>
          </a:p>
          <a:p>
            <a:pPr indent="0" lvl="0" marL="0" rtl="0" algn="ctr">
              <a:spcBef>
                <a:spcPts val="1600"/>
              </a:spcBef>
              <a:spcAft>
                <a:spcPts val="0"/>
              </a:spcAft>
              <a:buNone/>
            </a:pPr>
            <a:r>
              <a:rPr lang="en" sz="2400">
                <a:solidFill>
                  <a:srgbClr val="000000"/>
                </a:solidFill>
              </a:rPr>
              <a:t>Minneapolis, MN - July, 2018</a:t>
            </a:r>
            <a:endParaRPr sz="2400">
              <a:solidFill>
                <a:srgbClr val="000000"/>
              </a:solidFill>
            </a:endParaRPr>
          </a:p>
          <a:p>
            <a:pPr indent="0" lvl="0" marL="0" rtl="0" algn="l">
              <a:spcBef>
                <a:spcPts val="1600"/>
              </a:spcBef>
              <a:spcAft>
                <a:spcPts val="0"/>
              </a:spcAft>
              <a:buNone/>
            </a:pPr>
            <a:r>
              <a:rPr lang="en">
                <a:solidFill>
                  <a:srgbClr val="000000"/>
                </a:solidFill>
              </a:rPr>
              <a:t>During ITP Core II, Jenna and Lauren planned to present three sessions at ZLuC.  All three were accepted.    </a:t>
            </a:r>
            <a:endParaRPr>
              <a:solidFill>
                <a:srgbClr val="000000"/>
              </a:solidFill>
            </a:endParaRPr>
          </a:p>
          <a:p>
            <a:pPr indent="-342900" lvl="0" marL="457200" rtl="0" algn="l">
              <a:spcBef>
                <a:spcPts val="1600"/>
              </a:spcBef>
              <a:spcAft>
                <a:spcPts val="0"/>
              </a:spcAft>
              <a:buClr>
                <a:srgbClr val="000000"/>
              </a:buClr>
              <a:buSzPts val="1800"/>
              <a:buAutoNum type="arabicPeriod"/>
            </a:pPr>
            <a:r>
              <a:rPr lang="en">
                <a:solidFill>
                  <a:srgbClr val="000000"/>
                </a:solidFill>
              </a:rPr>
              <a:t>Overview (for those familiar and unfamiliar)</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Priorities (decision making/shared authority, accessibility, mutual metadata, ingests, design of the interface, &amp; grant writing)</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Hack ZineCat (breakout groups to work on the priorities)</a:t>
            </a:r>
            <a:endParaRPr>
              <a:solidFill>
                <a:srgbClr val="000000"/>
              </a:solidFill>
            </a:endParaRPr>
          </a:p>
          <a:p>
            <a:pPr indent="0" lvl="0" marL="0" rtl="0" algn="l">
              <a:spcBef>
                <a:spcPts val="1600"/>
              </a:spcBef>
              <a:spcAft>
                <a:spcPts val="0"/>
              </a:spcAft>
              <a:buNone/>
            </a:pPr>
            <a:r>
              <a:rPr lang="en">
                <a:solidFill>
                  <a:srgbClr val="000000"/>
                </a:solidFill>
              </a:rPr>
              <a:t>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70" name="Google Shape;70;p15"/>
          <p:cNvPicPr preferRelativeResize="0"/>
          <p:nvPr/>
        </p:nvPicPr>
        <p:blipFill>
          <a:blip r:embed="rId3">
            <a:alphaModFix/>
          </a:blip>
          <a:stretch>
            <a:fillRect/>
          </a:stretch>
        </p:blipFill>
        <p:spPr>
          <a:xfrm>
            <a:off x="255125" y="180924"/>
            <a:ext cx="1643578" cy="1643578"/>
          </a:xfrm>
          <a:prstGeom prst="rect">
            <a:avLst/>
          </a:prstGeom>
          <a:noFill/>
          <a:ln>
            <a:noFill/>
          </a:ln>
        </p:spPr>
      </p:pic>
      <p:sp>
        <p:nvSpPr>
          <p:cNvPr id="71" name="Google Shape;71;p15"/>
          <p:cNvSpPr txBox="1"/>
          <p:nvPr>
            <p:ph type="title"/>
          </p:nvPr>
        </p:nvSpPr>
        <p:spPr>
          <a:xfrm>
            <a:off x="6277900" y="4568875"/>
            <a:ext cx="25545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#zluc </a:t>
            </a:r>
            <a:endParaRPr sz="1800">
              <a:solidFill>
                <a:srgbClr val="CC0000"/>
              </a:solidFill>
            </a:endParaRPr>
          </a:p>
          <a:p>
            <a:pPr indent="0" lvl="0" marL="0" rtl="0" algn="l">
              <a:lnSpc>
                <a:spcPct val="115000"/>
              </a:lnSpc>
              <a:spcBef>
                <a:spcPts val="0"/>
              </a:spcBef>
              <a:spcAft>
                <a:spcPts val="0"/>
              </a:spcAft>
              <a:buNone/>
            </a:pPr>
            <a:r>
              <a:t/>
            </a:r>
            <a:endParaRPr sz="1800">
              <a:solidFill>
                <a:srgbClr val="CC0000"/>
              </a:solidFill>
            </a:endParaRPr>
          </a:p>
        </p:txBody>
      </p:sp>
      <p:pic>
        <p:nvPicPr>
          <p:cNvPr id="72" name="Google Shape;72;p15"/>
          <p:cNvPicPr preferRelativeResize="0"/>
          <p:nvPr/>
        </p:nvPicPr>
        <p:blipFill>
          <a:blip r:embed="rId4">
            <a:alphaModFix/>
          </a:blip>
          <a:stretch>
            <a:fillRect/>
          </a:stretch>
        </p:blipFill>
        <p:spPr>
          <a:xfrm>
            <a:off x="462843" y="1770075"/>
            <a:ext cx="1765558" cy="2744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175725" y="180925"/>
            <a:ext cx="5913000" cy="4700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400">
                <a:solidFill>
                  <a:srgbClr val="CC0000"/>
                </a:solidFill>
              </a:rPr>
              <a:t>NYC Open Con</a:t>
            </a:r>
            <a:endParaRPr sz="2400">
              <a:solidFill>
                <a:srgbClr val="CC0000"/>
              </a:solidFill>
            </a:endParaRPr>
          </a:p>
          <a:p>
            <a:pPr indent="0" lvl="0" marL="0" rtl="0" algn="ctr">
              <a:lnSpc>
                <a:spcPct val="100000"/>
              </a:lnSpc>
              <a:spcBef>
                <a:spcPts val="1600"/>
              </a:spcBef>
              <a:spcAft>
                <a:spcPts val="0"/>
              </a:spcAft>
              <a:buNone/>
            </a:pPr>
            <a:r>
              <a:rPr lang="en" sz="2400">
                <a:solidFill>
                  <a:srgbClr val="000000"/>
                </a:solidFill>
              </a:rPr>
              <a:t>New York, NY October</a:t>
            </a:r>
            <a:r>
              <a:rPr lang="en" sz="2400">
                <a:solidFill>
                  <a:srgbClr val="000000"/>
                </a:solidFill>
              </a:rPr>
              <a:t>, 2018</a:t>
            </a:r>
            <a:endParaRPr sz="2400">
              <a:solidFill>
                <a:srgbClr val="000000"/>
              </a:solidFill>
            </a:endParaRPr>
          </a:p>
          <a:p>
            <a:pPr indent="0" lvl="0" marL="0" rtl="0" algn="l">
              <a:spcBef>
                <a:spcPts val="1600"/>
              </a:spcBef>
              <a:spcAft>
                <a:spcPts val="0"/>
              </a:spcAft>
              <a:buNone/>
            </a:pPr>
            <a:r>
              <a:rPr b="1" lang="en" sz="1600">
                <a:solidFill>
                  <a:srgbClr val="000000"/>
                </a:solidFill>
              </a:rPr>
              <a:t>Zine Union Catalog: A DIY Open Culture Community in Print </a:t>
            </a:r>
            <a:r>
              <a:rPr lang="en" sz="1600">
                <a:solidFill>
                  <a:srgbClr val="000000"/>
                </a:solidFill>
              </a:rPr>
              <a:t>- Jenna and Lauren will present on the ongoing development of the The Zine Union Catalog (ZUC) evolving through their work at the CUNY GC.  Participants will receive an overview of the project and catalog, how it's developed, where it's headed, and how the project both used an open source DAM platform to aggregate open data and how the project grapples with the problems inherent in sharing information online (i.e. with respect to zine author anonymity, etc.).   Participants will also be introduced to the Zine Librarians Code of Ethics and will make their own zines about the OpenCon 2018 as well as create metadata for their zines.</a:t>
            </a:r>
            <a:endParaRPr sz="1600">
              <a:solidFill>
                <a:srgbClr val="000000"/>
              </a:solidFill>
            </a:endParaRPr>
          </a:p>
          <a:p>
            <a:pPr indent="0" lvl="0" marL="0" rtl="0" algn="l">
              <a:spcBef>
                <a:spcPts val="1600"/>
              </a:spcBef>
              <a:spcAft>
                <a:spcPts val="0"/>
              </a:spcAft>
              <a:buNone/>
            </a:pPr>
            <a:r>
              <a:t/>
            </a:r>
            <a:endParaRPr b="1">
              <a:solidFill>
                <a:srgbClr val="000000"/>
              </a:solidFill>
            </a:endParaRPr>
          </a:p>
          <a:p>
            <a:pPr indent="0" lvl="0" marL="0" rtl="0" algn="l">
              <a:spcBef>
                <a:spcPts val="1600"/>
              </a:spcBef>
              <a:spcAft>
                <a:spcPts val="0"/>
              </a:spcAft>
              <a:buNone/>
            </a:pPr>
            <a:r>
              <a:rPr lang="en">
                <a:solidFill>
                  <a:srgbClr val="000000"/>
                </a:solidFill>
              </a:rPr>
              <a:t>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78" name="Google Shape;78;p16"/>
          <p:cNvPicPr preferRelativeResize="0"/>
          <p:nvPr/>
        </p:nvPicPr>
        <p:blipFill>
          <a:blip r:embed="rId3">
            <a:alphaModFix/>
          </a:blip>
          <a:stretch>
            <a:fillRect/>
          </a:stretch>
        </p:blipFill>
        <p:spPr>
          <a:xfrm>
            <a:off x="7188825" y="180924"/>
            <a:ext cx="1643578" cy="1643578"/>
          </a:xfrm>
          <a:prstGeom prst="rect">
            <a:avLst/>
          </a:prstGeom>
          <a:noFill/>
          <a:ln>
            <a:noFill/>
          </a:ln>
        </p:spPr>
      </p:pic>
      <p:sp>
        <p:nvSpPr>
          <p:cNvPr id="79" name="Google Shape;79;p16"/>
          <p:cNvSpPr txBox="1"/>
          <p:nvPr>
            <p:ph type="title"/>
          </p:nvPr>
        </p:nvSpPr>
        <p:spPr>
          <a:xfrm>
            <a:off x="5656725" y="4568875"/>
            <a:ext cx="31758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a:t>
            </a:r>
            <a:r>
              <a:rPr lang="en" sz="1800">
                <a:solidFill>
                  <a:srgbClr val="CC0000"/>
                </a:solidFill>
              </a:rPr>
              <a:t>#OpenConNYC18</a:t>
            </a:r>
            <a:r>
              <a:rPr lang="en" sz="1800">
                <a:solidFill>
                  <a:srgbClr val="CC0000"/>
                </a:solidFill>
              </a:rPr>
              <a:t> </a:t>
            </a:r>
            <a:endParaRPr sz="1800">
              <a:solidFill>
                <a:srgbClr val="CC0000"/>
              </a:solidFill>
            </a:endParaRPr>
          </a:p>
          <a:p>
            <a:pPr indent="0" lvl="0" marL="0" rtl="0" algn="l">
              <a:lnSpc>
                <a:spcPct val="115000"/>
              </a:lnSpc>
              <a:spcBef>
                <a:spcPts val="0"/>
              </a:spcBef>
              <a:spcAft>
                <a:spcPts val="0"/>
              </a:spcAft>
              <a:buNone/>
            </a:pPr>
            <a:r>
              <a:t/>
            </a:r>
            <a:endParaRPr sz="1800">
              <a:solidFill>
                <a:srgbClr val="CC0000"/>
              </a:solidFill>
            </a:endParaRPr>
          </a:p>
        </p:txBody>
      </p:sp>
      <p:pic>
        <p:nvPicPr>
          <p:cNvPr id="80" name="Google Shape;80;p16"/>
          <p:cNvPicPr preferRelativeResize="0"/>
          <p:nvPr/>
        </p:nvPicPr>
        <p:blipFill>
          <a:blip r:embed="rId4">
            <a:alphaModFix/>
          </a:blip>
          <a:stretch>
            <a:fillRect/>
          </a:stretch>
        </p:blipFill>
        <p:spPr>
          <a:xfrm>
            <a:off x="5856850" y="2081000"/>
            <a:ext cx="3287148" cy="16435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idx="1" type="body"/>
          </p:nvPr>
        </p:nvSpPr>
        <p:spPr>
          <a:xfrm>
            <a:off x="3108150" y="0"/>
            <a:ext cx="5913000" cy="4700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400">
                <a:solidFill>
                  <a:srgbClr val="CC0000"/>
                </a:solidFill>
              </a:rPr>
              <a:t>NYC DH Week</a:t>
            </a:r>
            <a:endParaRPr sz="2400">
              <a:solidFill>
                <a:srgbClr val="CC0000"/>
              </a:solidFill>
            </a:endParaRPr>
          </a:p>
          <a:p>
            <a:pPr indent="0" lvl="0" marL="0" rtl="0" algn="ctr">
              <a:lnSpc>
                <a:spcPct val="100000"/>
              </a:lnSpc>
              <a:spcBef>
                <a:spcPts val="1600"/>
              </a:spcBef>
              <a:spcAft>
                <a:spcPts val="0"/>
              </a:spcAft>
              <a:buNone/>
            </a:pPr>
            <a:r>
              <a:rPr lang="en" sz="2400">
                <a:solidFill>
                  <a:srgbClr val="000000"/>
                </a:solidFill>
              </a:rPr>
              <a:t>New York, NY February, 2019</a:t>
            </a:r>
            <a:endParaRPr sz="2400">
              <a:solidFill>
                <a:srgbClr val="000000"/>
              </a:solidFill>
            </a:endParaRPr>
          </a:p>
          <a:p>
            <a:pPr indent="0" lvl="0" marL="0" rtl="0" algn="l">
              <a:spcBef>
                <a:spcPts val="1600"/>
              </a:spcBef>
              <a:spcAft>
                <a:spcPts val="0"/>
              </a:spcAft>
              <a:buNone/>
            </a:pPr>
            <a:r>
              <a:rPr lang="en" sz="1700">
                <a:solidFill>
                  <a:srgbClr val="000000"/>
                </a:solidFill>
              </a:rPr>
              <a:t>Jenna presented a lightning talk on her work as a Zine Librarian at Barnard.  Her work on the Zine Union Catalog was summarized at the end of the presentation.  </a:t>
            </a:r>
            <a:endParaRPr sz="1700">
              <a:solidFill>
                <a:srgbClr val="000000"/>
              </a:solidFill>
            </a:endParaRPr>
          </a:p>
          <a:p>
            <a:pPr indent="0" lvl="0" marL="0" rtl="0" algn="l">
              <a:spcBef>
                <a:spcPts val="1600"/>
              </a:spcBef>
              <a:spcAft>
                <a:spcPts val="0"/>
              </a:spcAft>
              <a:buNone/>
            </a:pPr>
            <a:r>
              <a:rPr i="1" lang="en" sz="1700">
                <a:solidFill>
                  <a:srgbClr val="000000"/>
                </a:solidFill>
              </a:rPr>
              <a:t>“To you ‘librarian’ and ‘archivist’ may seem like minor differences. To me the differences are greater than ‘English professor’ and ‘history professor.’”</a:t>
            </a:r>
            <a:endParaRPr sz="1700">
              <a:solidFill>
                <a:srgbClr val="000000"/>
              </a:solidFill>
            </a:endParaRPr>
          </a:p>
          <a:p>
            <a:pPr indent="0" lvl="0" marL="0" rtl="0" algn="l">
              <a:spcBef>
                <a:spcPts val="1600"/>
              </a:spcBef>
              <a:spcAft>
                <a:spcPts val="0"/>
              </a:spcAft>
              <a:buNone/>
            </a:pPr>
            <a:r>
              <a:rPr i="1" lang="en" sz="1700">
                <a:solidFill>
                  <a:srgbClr val="000000"/>
                </a:solidFill>
              </a:rPr>
              <a:t>“It does mean that I love catalog records more than finding aids.  As a librarian, in addition to being catalog-centric, I'm also involved with CIRCULATING collections. My creators are alive and my documents are under copyright.”</a:t>
            </a:r>
            <a:endParaRPr i="1" sz="1700">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lang="en">
                <a:solidFill>
                  <a:srgbClr val="000000"/>
                </a:solidFill>
              </a:rPr>
              <a:t>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86" name="Google Shape;86;p17"/>
          <p:cNvPicPr preferRelativeResize="0"/>
          <p:nvPr/>
        </p:nvPicPr>
        <p:blipFill>
          <a:blip r:embed="rId3">
            <a:alphaModFix/>
          </a:blip>
          <a:stretch>
            <a:fillRect/>
          </a:stretch>
        </p:blipFill>
        <p:spPr>
          <a:xfrm>
            <a:off x="143650" y="327874"/>
            <a:ext cx="1643578" cy="1643578"/>
          </a:xfrm>
          <a:prstGeom prst="rect">
            <a:avLst/>
          </a:prstGeom>
          <a:noFill/>
          <a:ln>
            <a:noFill/>
          </a:ln>
        </p:spPr>
      </p:pic>
      <p:sp>
        <p:nvSpPr>
          <p:cNvPr id="87" name="Google Shape;87;p17"/>
          <p:cNvSpPr txBox="1"/>
          <p:nvPr>
            <p:ph type="title"/>
          </p:nvPr>
        </p:nvSpPr>
        <p:spPr>
          <a:xfrm>
            <a:off x="5656725" y="4568875"/>
            <a:ext cx="31758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a:t>
            </a:r>
            <a:r>
              <a:rPr lang="en" sz="1800">
                <a:solidFill>
                  <a:srgbClr val="CC0000"/>
                </a:solidFill>
              </a:rPr>
              <a:t>nycdhweek19</a:t>
            </a:r>
            <a:r>
              <a:rPr lang="en" sz="1800">
                <a:solidFill>
                  <a:srgbClr val="CC0000"/>
                </a:solidFill>
              </a:rPr>
              <a:t> </a:t>
            </a:r>
            <a:endParaRPr sz="1800">
              <a:solidFill>
                <a:srgbClr val="CC0000"/>
              </a:solidFill>
            </a:endParaRPr>
          </a:p>
          <a:p>
            <a:pPr indent="0" lvl="0" marL="0" rtl="0" algn="l">
              <a:lnSpc>
                <a:spcPct val="115000"/>
              </a:lnSpc>
              <a:spcBef>
                <a:spcPts val="0"/>
              </a:spcBef>
              <a:spcAft>
                <a:spcPts val="0"/>
              </a:spcAft>
              <a:buNone/>
            </a:pPr>
            <a:r>
              <a:t/>
            </a:r>
            <a:endParaRPr sz="1800">
              <a:solidFill>
                <a:srgbClr val="CC0000"/>
              </a:solidFill>
            </a:endParaRPr>
          </a:p>
        </p:txBody>
      </p:sp>
      <p:pic>
        <p:nvPicPr>
          <p:cNvPr id="88" name="Google Shape;88;p17"/>
          <p:cNvPicPr preferRelativeResize="0"/>
          <p:nvPr/>
        </p:nvPicPr>
        <p:blipFill>
          <a:blip r:embed="rId4">
            <a:alphaModFix/>
          </a:blip>
          <a:stretch>
            <a:fillRect/>
          </a:stretch>
        </p:blipFill>
        <p:spPr>
          <a:xfrm>
            <a:off x="143650" y="2321575"/>
            <a:ext cx="2866600" cy="1023775"/>
          </a:xfrm>
          <a:prstGeom prst="rect">
            <a:avLst/>
          </a:prstGeom>
          <a:noFill/>
          <a:ln>
            <a:noFill/>
          </a:ln>
        </p:spPr>
      </p:pic>
      <p:sp>
        <p:nvSpPr>
          <p:cNvPr id="89" name="Google Shape;8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idx="1" type="body"/>
          </p:nvPr>
        </p:nvSpPr>
        <p:spPr>
          <a:xfrm>
            <a:off x="175725" y="180925"/>
            <a:ext cx="5913000" cy="4700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400">
                <a:solidFill>
                  <a:srgbClr val="CC0000"/>
                </a:solidFill>
              </a:rPr>
              <a:t>NYC Feminist ZineFest</a:t>
            </a:r>
            <a:endParaRPr sz="2400">
              <a:solidFill>
                <a:srgbClr val="CC0000"/>
              </a:solidFill>
            </a:endParaRPr>
          </a:p>
          <a:p>
            <a:pPr indent="0" lvl="0" marL="0" rtl="0" algn="ctr">
              <a:lnSpc>
                <a:spcPct val="100000"/>
              </a:lnSpc>
              <a:spcBef>
                <a:spcPts val="1600"/>
              </a:spcBef>
              <a:spcAft>
                <a:spcPts val="0"/>
              </a:spcAft>
              <a:buNone/>
            </a:pPr>
            <a:r>
              <a:rPr lang="en" sz="2400">
                <a:solidFill>
                  <a:srgbClr val="000000"/>
                </a:solidFill>
              </a:rPr>
              <a:t>New York, NY March, 2019</a:t>
            </a:r>
            <a:endParaRPr sz="2400">
              <a:solidFill>
                <a:srgbClr val="000000"/>
              </a:solidFill>
            </a:endParaRPr>
          </a:p>
          <a:p>
            <a:pPr indent="0" lvl="0" marL="0" rtl="0" algn="l">
              <a:spcBef>
                <a:spcPts val="1600"/>
              </a:spcBef>
              <a:spcAft>
                <a:spcPts val="0"/>
              </a:spcAft>
              <a:buNone/>
            </a:pPr>
            <a:r>
              <a:rPr lang="en" sz="1700">
                <a:solidFill>
                  <a:srgbClr val="000000"/>
                </a:solidFill>
              </a:rPr>
              <a:t>10 minutes soapbox chat.  </a:t>
            </a:r>
            <a:endParaRPr sz="1700">
              <a:solidFill>
                <a:srgbClr val="000000"/>
              </a:solidFill>
            </a:endParaRPr>
          </a:p>
          <a:p>
            <a:pPr indent="0" lvl="0" marL="0" rtl="0" algn="l">
              <a:spcBef>
                <a:spcPts val="1600"/>
              </a:spcBef>
              <a:spcAft>
                <a:spcPts val="0"/>
              </a:spcAft>
              <a:buNone/>
            </a:pPr>
            <a:r>
              <a:rPr i="1" lang="en" sz="1700">
                <a:solidFill>
                  <a:srgbClr val="000000"/>
                </a:solidFill>
              </a:rPr>
              <a:t>Zinecat.org is a union catalog dedicated to zines! A union catalog is a resource where libraries can share cataloging and holdings information. The Zine Union Catalog (ZUC) lets researchers discover zine holdings by searching a single catalog, and helps librarians copy catalog records to facilitate lending across libraries. ZUC serves educators, researchers, librarians, archivists, and anyone in the general public with an interest in zines.  </a:t>
            </a:r>
            <a:endParaRPr i="1" sz="1700">
              <a:solidFill>
                <a:srgbClr val="000000"/>
              </a:solidFill>
            </a:endParaRPr>
          </a:p>
          <a:p>
            <a:pPr indent="0" lvl="0" marL="0" rtl="0" algn="l">
              <a:spcBef>
                <a:spcPts val="1600"/>
              </a:spcBef>
              <a:spcAft>
                <a:spcPts val="0"/>
              </a:spcAft>
              <a:buNone/>
            </a:pPr>
            <a:r>
              <a:t/>
            </a:r>
            <a:endParaRPr i="1" sz="1700">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lang="en">
                <a:solidFill>
                  <a:srgbClr val="000000"/>
                </a:solidFill>
              </a:rPr>
              <a:t>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95" name="Google Shape;95;p18"/>
          <p:cNvPicPr preferRelativeResize="0"/>
          <p:nvPr/>
        </p:nvPicPr>
        <p:blipFill>
          <a:blip r:embed="rId3">
            <a:alphaModFix/>
          </a:blip>
          <a:stretch>
            <a:fillRect/>
          </a:stretch>
        </p:blipFill>
        <p:spPr>
          <a:xfrm>
            <a:off x="7188825" y="180924"/>
            <a:ext cx="1643578" cy="1643578"/>
          </a:xfrm>
          <a:prstGeom prst="rect">
            <a:avLst/>
          </a:prstGeom>
          <a:noFill/>
          <a:ln>
            <a:noFill/>
          </a:ln>
        </p:spPr>
      </p:pic>
      <p:sp>
        <p:nvSpPr>
          <p:cNvPr id="96" name="Google Shape;96;p18"/>
          <p:cNvSpPr txBox="1"/>
          <p:nvPr>
            <p:ph type="title"/>
          </p:nvPr>
        </p:nvSpPr>
        <p:spPr>
          <a:xfrm>
            <a:off x="5656725" y="4568875"/>
            <a:ext cx="31758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a:t>
            </a:r>
            <a:r>
              <a:rPr lang="en" sz="1800">
                <a:solidFill>
                  <a:srgbClr val="CC0000"/>
                </a:solidFill>
              </a:rPr>
              <a:t>#fzfnyc</a:t>
            </a:r>
            <a:endParaRPr sz="1800">
              <a:solidFill>
                <a:srgbClr val="CC0000"/>
              </a:solidFill>
            </a:endParaRPr>
          </a:p>
          <a:p>
            <a:pPr indent="0" lvl="0" marL="0" rtl="0" algn="l">
              <a:lnSpc>
                <a:spcPct val="115000"/>
              </a:lnSpc>
              <a:spcBef>
                <a:spcPts val="0"/>
              </a:spcBef>
              <a:spcAft>
                <a:spcPts val="0"/>
              </a:spcAft>
              <a:buNone/>
            </a:pPr>
            <a:r>
              <a:t/>
            </a:r>
            <a:endParaRPr sz="1800">
              <a:solidFill>
                <a:srgbClr val="CC0000"/>
              </a:solidFill>
            </a:endParaRPr>
          </a:p>
        </p:txBody>
      </p:sp>
      <p:pic>
        <p:nvPicPr>
          <p:cNvPr id="97" name="Google Shape;97;p18"/>
          <p:cNvPicPr preferRelativeResize="0"/>
          <p:nvPr/>
        </p:nvPicPr>
        <p:blipFill>
          <a:blip r:embed="rId4">
            <a:alphaModFix/>
          </a:blip>
          <a:stretch>
            <a:fillRect/>
          </a:stretch>
        </p:blipFill>
        <p:spPr>
          <a:xfrm>
            <a:off x="6757288" y="1743500"/>
            <a:ext cx="1865676" cy="28824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idx="1" type="body"/>
          </p:nvPr>
        </p:nvSpPr>
        <p:spPr>
          <a:xfrm>
            <a:off x="2919525" y="74050"/>
            <a:ext cx="5913000" cy="4700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400">
                <a:solidFill>
                  <a:srgbClr val="CC0000"/>
                </a:solidFill>
              </a:rPr>
              <a:t>NYU Division of Libraries Digital Show-n-Tell</a:t>
            </a:r>
            <a:endParaRPr sz="2400">
              <a:solidFill>
                <a:srgbClr val="CC0000"/>
              </a:solidFill>
            </a:endParaRPr>
          </a:p>
          <a:p>
            <a:pPr indent="0" lvl="0" marL="0" rtl="0" algn="ctr">
              <a:lnSpc>
                <a:spcPct val="100000"/>
              </a:lnSpc>
              <a:spcBef>
                <a:spcPts val="1600"/>
              </a:spcBef>
              <a:spcAft>
                <a:spcPts val="0"/>
              </a:spcAft>
              <a:buNone/>
            </a:pPr>
            <a:r>
              <a:rPr lang="en" sz="2400">
                <a:solidFill>
                  <a:srgbClr val="000000"/>
                </a:solidFill>
              </a:rPr>
              <a:t>New York, NY April, 2019</a:t>
            </a:r>
            <a:endParaRPr sz="2400">
              <a:solidFill>
                <a:srgbClr val="000000"/>
              </a:solidFill>
            </a:endParaRPr>
          </a:p>
          <a:p>
            <a:pPr indent="0" lvl="0" marL="0" rtl="0" algn="l">
              <a:spcBef>
                <a:spcPts val="1600"/>
              </a:spcBef>
              <a:spcAft>
                <a:spcPts val="0"/>
              </a:spcAft>
              <a:buNone/>
            </a:pPr>
            <a:r>
              <a:rPr lang="en">
                <a:solidFill>
                  <a:srgbClr val="000000"/>
                </a:solidFill>
              </a:rPr>
              <a:t>5 slides in 6 minutes with 9 minutes for Q&amp;A.  Lauren participated in a show-n-tell to her NYU Libraries colleagues.  Presented an overview of the Zine Union Catalog and how other digital humanities tools/theories have been incorporated into developing ZineCat.  Discovered that another colleague is using Collective Access to build a collection of digital texts, NYU Libraries provides support and access to Reclaim Hosting, and that metadata harmonization is not just difficult for ZineCat! </a:t>
            </a:r>
            <a:endParaRPr>
              <a:solidFill>
                <a:srgbClr val="000000"/>
              </a:solidFill>
            </a:endParaRPr>
          </a:p>
          <a:p>
            <a:pPr indent="0" lvl="0" marL="0" rtl="0" algn="l">
              <a:spcBef>
                <a:spcPts val="1600"/>
              </a:spcBef>
              <a:spcAft>
                <a:spcPts val="0"/>
              </a:spcAft>
              <a:buNone/>
            </a:pPr>
            <a:r>
              <a:rPr lang="en">
                <a:solidFill>
                  <a:srgbClr val="000000"/>
                </a:solidFill>
              </a:rPr>
              <a:t>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103" name="Google Shape;103;p19"/>
          <p:cNvPicPr preferRelativeResize="0"/>
          <p:nvPr/>
        </p:nvPicPr>
        <p:blipFill>
          <a:blip r:embed="rId3">
            <a:alphaModFix/>
          </a:blip>
          <a:stretch>
            <a:fillRect/>
          </a:stretch>
        </p:blipFill>
        <p:spPr>
          <a:xfrm>
            <a:off x="175725" y="180924"/>
            <a:ext cx="1643578" cy="1643578"/>
          </a:xfrm>
          <a:prstGeom prst="rect">
            <a:avLst/>
          </a:prstGeom>
          <a:noFill/>
          <a:ln>
            <a:noFill/>
          </a:ln>
        </p:spPr>
      </p:pic>
      <p:sp>
        <p:nvSpPr>
          <p:cNvPr id="104" name="Google Shape;104;p19"/>
          <p:cNvSpPr txBox="1"/>
          <p:nvPr>
            <p:ph type="title"/>
          </p:nvPr>
        </p:nvSpPr>
        <p:spPr>
          <a:xfrm>
            <a:off x="5656725" y="4568875"/>
            <a:ext cx="31758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#NYULibrary </a:t>
            </a:r>
            <a:endParaRPr sz="1800">
              <a:solidFill>
                <a:srgbClr val="CC0000"/>
              </a:solidFill>
            </a:endParaRPr>
          </a:p>
          <a:p>
            <a:pPr indent="0" lvl="0" marL="0" rtl="0" algn="l">
              <a:lnSpc>
                <a:spcPct val="115000"/>
              </a:lnSpc>
              <a:spcBef>
                <a:spcPts val="0"/>
              </a:spcBef>
              <a:spcAft>
                <a:spcPts val="0"/>
              </a:spcAft>
              <a:buNone/>
            </a:pPr>
            <a:r>
              <a:t/>
            </a:r>
            <a:endParaRPr sz="1800">
              <a:solidFill>
                <a:srgbClr val="CC0000"/>
              </a:solidFill>
            </a:endParaRPr>
          </a:p>
        </p:txBody>
      </p:sp>
      <p:pic>
        <p:nvPicPr>
          <p:cNvPr id="105" name="Google Shape;105;p19"/>
          <p:cNvPicPr preferRelativeResize="0"/>
          <p:nvPr/>
        </p:nvPicPr>
        <p:blipFill>
          <a:blip r:embed="rId4">
            <a:alphaModFix/>
          </a:blip>
          <a:stretch>
            <a:fillRect/>
          </a:stretch>
        </p:blipFill>
        <p:spPr>
          <a:xfrm>
            <a:off x="309400" y="2223652"/>
            <a:ext cx="2439573" cy="2439573"/>
          </a:xfrm>
          <a:prstGeom prst="rect">
            <a:avLst/>
          </a:prstGeom>
          <a:noFill/>
          <a:ln>
            <a:noFill/>
          </a:ln>
        </p:spPr>
      </p:pic>
      <p:sp>
        <p:nvSpPr>
          <p:cNvPr id="106" name="Google Shape;10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idx="1" type="body"/>
          </p:nvPr>
        </p:nvSpPr>
        <p:spPr>
          <a:xfrm>
            <a:off x="175725" y="108875"/>
            <a:ext cx="5980500" cy="4947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400">
                <a:solidFill>
                  <a:srgbClr val="CC0000"/>
                </a:solidFill>
              </a:rPr>
              <a:t>ZUC at University of Wisconsin, Madison</a:t>
            </a:r>
            <a:endParaRPr sz="2400">
              <a:solidFill>
                <a:srgbClr val="CC0000"/>
              </a:solidFill>
            </a:endParaRPr>
          </a:p>
          <a:p>
            <a:pPr indent="0" lvl="0" marL="0" rtl="0" algn="ctr">
              <a:lnSpc>
                <a:spcPct val="100000"/>
              </a:lnSpc>
              <a:spcBef>
                <a:spcPts val="1600"/>
              </a:spcBef>
              <a:spcAft>
                <a:spcPts val="0"/>
              </a:spcAft>
              <a:buNone/>
            </a:pPr>
            <a:r>
              <a:rPr lang="en" sz="2400">
                <a:solidFill>
                  <a:srgbClr val="000000"/>
                </a:solidFill>
              </a:rPr>
              <a:t>Madison, WI Spring</a:t>
            </a:r>
            <a:r>
              <a:rPr lang="en" sz="2400">
                <a:solidFill>
                  <a:srgbClr val="000000"/>
                </a:solidFill>
              </a:rPr>
              <a:t>, 2019</a:t>
            </a:r>
            <a:endParaRPr sz="2400">
              <a:solidFill>
                <a:srgbClr val="000000"/>
              </a:solidFill>
            </a:endParaRPr>
          </a:p>
          <a:p>
            <a:pPr indent="0" lvl="0" marL="0" rtl="0" algn="ctr">
              <a:lnSpc>
                <a:spcPct val="100000"/>
              </a:lnSpc>
              <a:spcBef>
                <a:spcPts val="1600"/>
              </a:spcBef>
              <a:spcAft>
                <a:spcPts val="0"/>
              </a:spcAft>
              <a:buNone/>
            </a:pPr>
            <a:r>
              <a:rPr lang="en" sz="1700" u="sng">
                <a:solidFill>
                  <a:schemeClr val="hlink"/>
                </a:solidFill>
                <a:hlinkClick r:id="rId3"/>
              </a:rPr>
              <a:t>http://lowereastsidelibrarian.info/talks/2019/uwmilwaukee</a:t>
            </a:r>
            <a:r>
              <a:rPr lang="en" sz="1700">
                <a:solidFill>
                  <a:srgbClr val="000000"/>
                </a:solidFill>
              </a:rPr>
              <a:t> </a:t>
            </a:r>
            <a:endParaRPr sz="1700">
              <a:solidFill>
                <a:srgbClr val="000000"/>
              </a:solidFill>
            </a:endParaRPr>
          </a:p>
          <a:p>
            <a:pPr indent="0" lvl="0" marL="0" rtl="0" algn="l">
              <a:spcBef>
                <a:spcPts val="1600"/>
              </a:spcBef>
              <a:spcAft>
                <a:spcPts val="0"/>
              </a:spcAft>
              <a:buNone/>
            </a:pPr>
            <a:r>
              <a:rPr i="1" lang="en">
                <a:solidFill>
                  <a:srgbClr val="000000"/>
                </a:solidFill>
              </a:rPr>
              <a:t>What's Your Analog Doing in My Digital Humanities?</a:t>
            </a:r>
            <a:r>
              <a:rPr lang="en">
                <a:solidFill>
                  <a:srgbClr val="000000"/>
                </a:solidFill>
              </a:rPr>
              <a:t> is the title of Jenna’s presentation where she provided an overview of ZUC, zine pedagogy, and Barnard’s unique collection for UWM’s Bending the Archive: Zines, Archiving, and the Digital Humanities.  "Finally, in the case of the Barnard College Zine Library, one encounters the case of a collection that has an explicit digital mandate but one focused on cataloguing rather than the transfer of printed documents into a digital format." - </a:t>
            </a:r>
            <a:r>
              <a:rPr lang="en" sz="1200">
                <a:solidFill>
                  <a:srgbClr val="000000"/>
                </a:solidFill>
              </a:rPr>
              <a:t>Eichhorn, Kate. 2014. “Beyond Digitisation: A Case Study of Three Contemporary Feminist Collections.” Archives and Manuscripts 42 (3): 227–237.</a:t>
            </a:r>
            <a:endParaRPr sz="1200">
              <a:solidFill>
                <a:srgbClr val="000000"/>
              </a:solidFill>
            </a:endParaRPr>
          </a:p>
          <a:p>
            <a:pPr indent="0" lvl="0" marL="0" rtl="0" algn="l">
              <a:spcBef>
                <a:spcPts val="1600"/>
              </a:spcBef>
              <a:spcAft>
                <a:spcPts val="0"/>
              </a:spcAft>
              <a:buNone/>
            </a:pPr>
            <a:r>
              <a:rPr lang="en">
                <a:solidFill>
                  <a:srgbClr val="000000"/>
                </a:solidFill>
              </a:rPr>
              <a:t>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112" name="Google Shape;112;p20"/>
          <p:cNvSpPr txBox="1"/>
          <p:nvPr>
            <p:ph type="title"/>
          </p:nvPr>
        </p:nvSpPr>
        <p:spPr>
          <a:xfrm>
            <a:off x="6156225" y="4626775"/>
            <a:ext cx="31758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@zinelib</a:t>
            </a:r>
            <a:endParaRPr sz="1800">
              <a:solidFill>
                <a:srgbClr val="CC0000"/>
              </a:solidFill>
            </a:endParaRPr>
          </a:p>
          <a:p>
            <a:pPr indent="0" lvl="0" marL="0" rtl="0" algn="l">
              <a:lnSpc>
                <a:spcPct val="115000"/>
              </a:lnSpc>
              <a:spcBef>
                <a:spcPts val="0"/>
              </a:spcBef>
              <a:spcAft>
                <a:spcPts val="0"/>
              </a:spcAft>
              <a:buNone/>
            </a:pPr>
            <a:r>
              <a:t/>
            </a:r>
            <a:endParaRPr sz="1800">
              <a:solidFill>
                <a:srgbClr val="CC0000"/>
              </a:solidFill>
            </a:endParaRPr>
          </a:p>
        </p:txBody>
      </p:sp>
      <p:pic>
        <p:nvPicPr>
          <p:cNvPr id="113" name="Google Shape;113;p20"/>
          <p:cNvPicPr preferRelativeResize="0"/>
          <p:nvPr/>
        </p:nvPicPr>
        <p:blipFill rotWithShape="1">
          <a:blip r:embed="rId4">
            <a:alphaModFix/>
          </a:blip>
          <a:srcRect b="400" l="0" r="0" t="25360"/>
          <a:stretch/>
        </p:blipFill>
        <p:spPr>
          <a:xfrm>
            <a:off x="6358700" y="806350"/>
            <a:ext cx="2550900" cy="3530801"/>
          </a:xfrm>
          <a:prstGeom prst="rect">
            <a:avLst/>
          </a:prstGeom>
          <a:noFill/>
          <a:ln>
            <a:noFill/>
          </a:ln>
        </p:spPr>
      </p:pic>
      <p:pic>
        <p:nvPicPr>
          <p:cNvPr id="114" name="Google Shape;114;p20"/>
          <p:cNvPicPr preferRelativeResize="0"/>
          <p:nvPr/>
        </p:nvPicPr>
        <p:blipFill>
          <a:blip r:embed="rId5">
            <a:alphaModFix/>
          </a:blip>
          <a:stretch>
            <a:fillRect/>
          </a:stretch>
        </p:blipFill>
        <p:spPr>
          <a:xfrm>
            <a:off x="7800500" y="806350"/>
            <a:ext cx="1220653" cy="12206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idx="1" type="body"/>
          </p:nvPr>
        </p:nvSpPr>
        <p:spPr>
          <a:xfrm>
            <a:off x="1885350" y="180775"/>
            <a:ext cx="7317000" cy="4388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400">
                <a:solidFill>
                  <a:srgbClr val="CC0000"/>
                </a:solidFill>
              </a:rPr>
              <a:t>Zine Union Catalog Workshop at ALA Annual 2019</a:t>
            </a:r>
            <a:endParaRPr sz="2400">
              <a:solidFill>
                <a:srgbClr val="CC0000"/>
              </a:solidFill>
            </a:endParaRPr>
          </a:p>
          <a:p>
            <a:pPr indent="0" lvl="0" marL="0" rtl="0" algn="ctr">
              <a:lnSpc>
                <a:spcPct val="100000"/>
              </a:lnSpc>
              <a:spcBef>
                <a:spcPts val="1600"/>
              </a:spcBef>
              <a:spcAft>
                <a:spcPts val="0"/>
              </a:spcAft>
              <a:buNone/>
            </a:pPr>
            <a:r>
              <a:rPr lang="en" sz="2400">
                <a:solidFill>
                  <a:srgbClr val="000000"/>
                </a:solidFill>
              </a:rPr>
              <a:t>Washington, DC</a:t>
            </a:r>
            <a:r>
              <a:rPr lang="en" sz="2400">
                <a:solidFill>
                  <a:srgbClr val="000000"/>
                </a:solidFill>
              </a:rPr>
              <a:t> June, 2019</a:t>
            </a:r>
            <a:endParaRPr sz="2400">
              <a:solidFill>
                <a:srgbClr val="000000"/>
              </a:solidFill>
            </a:endParaRPr>
          </a:p>
          <a:p>
            <a:pPr indent="0" lvl="0" marL="0" rtl="0" algn="l">
              <a:spcBef>
                <a:spcPts val="1600"/>
              </a:spcBef>
              <a:spcAft>
                <a:spcPts val="0"/>
              </a:spcAft>
              <a:buNone/>
            </a:pPr>
            <a:r>
              <a:rPr lang="en">
                <a:solidFill>
                  <a:srgbClr val="000000"/>
                </a:solidFill>
              </a:rPr>
              <a:t>This session, held in the Zine Pavilion (booth 2947) on Sunday, June 23 from 12-1pm, is about ZineCat (work-in-progress), a union catalog dedicated to zines! It brings together holdings from disparate libraries with divergent metadata schema. The zine union catalog attempts to harmonize, rather than normalize and find mutuality, rather than control of creators and descriptors. The catalog is built on the open access platform Collective Access and is made with zine creators in mind, as much as catalogers and researchers. We’re still just at the prototype stage and embrace new contributors and contributions!</a:t>
            </a:r>
            <a:endParaRPr>
              <a:solidFill>
                <a:srgbClr val="000000"/>
              </a:solidFill>
            </a:endParaRPr>
          </a:p>
          <a:p>
            <a:pPr indent="0" lvl="0" marL="0" rtl="0" algn="l">
              <a:spcBef>
                <a:spcPts val="1600"/>
              </a:spcBef>
              <a:spcAft>
                <a:spcPts val="0"/>
              </a:spcAft>
              <a:buNone/>
            </a:pPr>
            <a:r>
              <a:rPr lang="en">
                <a:solidFill>
                  <a:srgbClr val="000000"/>
                </a:solidFill>
              </a:rPr>
              <a:t>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120" name="Google Shape;120;p21"/>
          <p:cNvPicPr preferRelativeResize="0"/>
          <p:nvPr/>
        </p:nvPicPr>
        <p:blipFill>
          <a:blip r:embed="rId3">
            <a:alphaModFix/>
          </a:blip>
          <a:stretch>
            <a:fillRect/>
          </a:stretch>
        </p:blipFill>
        <p:spPr>
          <a:xfrm>
            <a:off x="121525" y="234374"/>
            <a:ext cx="1643578" cy="1643578"/>
          </a:xfrm>
          <a:prstGeom prst="rect">
            <a:avLst/>
          </a:prstGeom>
          <a:noFill/>
          <a:ln>
            <a:noFill/>
          </a:ln>
        </p:spPr>
      </p:pic>
      <p:pic>
        <p:nvPicPr>
          <p:cNvPr id="121" name="Google Shape;121;p21"/>
          <p:cNvPicPr preferRelativeResize="0"/>
          <p:nvPr/>
        </p:nvPicPr>
        <p:blipFill rotWithShape="1">
          <a:blip r:embed="rId4">
            <a:alphaModFix/>
          </a:blip>
          <a:srcRect b="17532" l="0" r="0" t="14222"/>
          <a:stretch/>
        </p:blipFill>
        <p:spPr>
          <a:xfrm>
            <a:off x="121525" y="2553722"/>
            <a:ext cx="1643575" cy="1121579"/>
          </a:xfrm>
          <a:prstGeom prst="rect">
            <a:avLst/>
          </a:prstGeom>
          <a:noFill/>
          <a:ln>
            <a:noFill/>
          </a:ln>
        </p:spPr>
      </p:pic>
      <p:sp>
        <p:nvSpPr>
          <p:cNvPr id="122" name="Google Shape;122;p21"/>
          <p:cNvSpPr txBox="1"/>
          <p:nvPr>
            <p:ph type="title"/>
          </p:nvPr>
        </p:nvSpPr>
        <p:spPr>
          <a:xfrm>
            <a:off x="5656725" y="4568875"/>
            <a:ext cx="31758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#zinepavilion</a:t>
            </a:r>
            <a:endParaRPr sz="1800">
              <a:solidFill>
                <a:srgbClr val="CC0000"/>
              </a:solidFill>
            </a:endParaRPr>
          </a:p>
          <a:p>
            <a:pPr indent="0" lvl="0" marL="0" rtl="0" algn="l">
              <a:lnSpc>
                <a:spcPct val="115000"/>
              </a:lnSpc>
              <a:spcBef>
                <a:spcPts val="0"/>
              </a:spcBef>
              <a:spcAft>
                <a:spcPts val="0"/>
              </a:spcAft>
              <a:buNone/>
            </a:pPr>
            <a:r>
              <a:t/>
            </a:r>
            <a:endParaRPr sz="1800">
              <a:solidFill>
                <a:srgbClr val="CC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